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Nuni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42B22B2-818E-4EE0-AF57-03746D0235FA}">
  <a:tblStyle styleId="{742B22B2-818E-4EE0-AF57-03746D0235FA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Nunito-bold.fntdata"/><Relationship Id="rId14" Type="http://schemas.openxmlformats.org/officeDocument/2006/relationships/slide" Target="slides/slide8.xml"/><Relationship Id="rId36" Type="http://schemas.openxmlformats.org/officeDocument/2006/relationships/font" Target="fonts/Nunito-regular.fntdata"/><Relationship Id="rId17" Type="http://schemas.openxmlformats.org/officeDocument/2006/relationships/slide" Target="slides/slide11.xml"/><Relationship Id="rId39" Type="http://schemas.openxmlformats.org/officeDocument/2006/relationships/font" Target="fonts/Nunito-boldItalic.fntdata"/><Relationship Id="rId16" Type="http://schemas.openxmlformats.org/officeDocument/2006/relationships/slide" Target="slides/slide10.xml"/><Relationship Id="rId38" Type="http://schemas.openxmlformats.org/officeDocument/2006/relationships/font" Target="fonts/Nuni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08febf4f9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708febf4f9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08febf4f9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08febf4f9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08febf4f9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08febf4f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708febf4f9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708febf4f9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08febf4f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08febf4f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08febf4f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08febf4f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08febf4f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08febf4f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08febf4f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08febf4f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08febf4f9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708febf4f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08febf4f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08febf4f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08febf4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08febf4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0950cdc0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70950cdc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0950cdc0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0950cdc0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708febf4f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708febf4f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659e24eb6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659e24eb6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659e24eb66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659e24eb66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08febf4f9_0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08febf4f9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659e24eb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659e24eb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08febf4f9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708febf4f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708febf4f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708febf4f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096884dc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096884dc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08febf4f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08febf4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08febf4f9_0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08febf4f9_0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08febf4f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08febf4f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08febf4f9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08febf4f9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08febf4f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08febf4f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08febf4f9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708febf4f9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Looking over time Private NonProfit earns 10K more than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08febf4f9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08febf4f9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311708" y="78152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College Scorecard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 2, 2019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Scorecard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>
            <p:ph type="title"/>
          </p:nvPr>
        </p:nvSpPr>
        <p:spPr>
          <a:xfrm>
            <a:off x="819150" y="3503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10 Schools by Mean Earnings After 10 Years</a:t>
            </a:r>
            <a:endParaRPr/>
          </a:p>
        </p:txBody>
      </p:sp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554" y="1571625"/>
            <a:ext cx="8175750" cy="34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/>
          <p:nvPr>
            <p:ph type="title"/>
          </p:nvPr>
        </p:nvSpPr>
        <p:spPr>
          <a:xfrm>
            <a:off x="1123950" y="3693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10 Schools by Ownership Type</a:t>
            </a:r>
            <a:endParaRPr/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1757" y="1109682"/>
            <a:ext cx="4519600" cy="366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/>
          <p:nvPr>
            <p:ph type="title"/>
          </p:nvPr>
        </p:nvSpPr>
        <p:spPr>
          <a:xfrm>
            <a:off x="819150" y="2741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Admission Rates vs. Six Year Earnings</a:t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679" y="1019175"/>
            <a:ext cx="5201425" cy="35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title"/>
          </p:nvPr>
        </p:nvSpPr>
        <p:spPr>
          <a:xfrm>
            <a:off x="819163" y="2931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Admission Rates vs. Ten Year Earnings</a:t>
            </a:r>
            <a:endParaRPr/>
          </a:p>
        </p:txBody>
      </p:sp>
      <p:pic>
        <p:nvPicPr>
          <p:cNvPr id="205" name="Google Shape;20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4080" y="1000125"/>
            <a:ext cx="5396650" cy="36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>
            <p:ph type="title"/>
          </p:nvPr>
        </p:nvSpPr>
        <p:spPr>
          <a:xfrm>
            <a:off x="819150" y="406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Log of </a:t>
            </a:r>
            <a:r>
              <a:rPr lang="en" sz="2400"/>
              <a:t>Mean Annual Earnings After Six Years vs Admission Rate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7025" y="1360625"/>
            <a:ext cx="5209925" cy="34732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6"/>
          <p:cNvSpPr txBox="1"/>
          <p:nvPr/>
        </p:nvSpPr>
        <p:spPr>
          <a:xfrm>
            <a:off x="0" y="1170125"/>
            <a:ext cx="44577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/>
          <p:nvPr>
            <p:ph type="title"/>
          </p:nvPr>
        </p:nvSpPr>
        <p:spPr>
          <a:xfrm>
            <a:off x="819150" y="406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Log of Mean Annual Earnings after 6 Years vs. Average SAT Score</a:t>
            </a:r>
            <a:endParaRPr sz="2400"/>
          </a:p>
        </p:txBody>
      </p:sp>
      <p:pic>
        <p:nvPicPr>
          <p:cNvPr id="218" name="Google Shape;2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0200" y="1360625"/>
            <a:ext cx="5257800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>
            <p:ph type="title"/>
          </p:nvPr>
        </p:nvSpPr>
        <p:spPr>
          <a:xfrm>
            <a:off x="819150" y="3440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Log of </a:t>
            </a:r>
            <a:r>
              <a:rPr lang="en" sz="2400"/>
              <a:t>Mean Earnings After 6 years vs. Proportion of STEM courses taken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4" name="Google Shape;22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5946" y="1298625"/>
            <a:ext cx="4905350" cy="327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 txBox="1"/>
          <p:nvPr>
            <p:ph type="title"/>
          </p:nvPr>
        </p:nvSpPr>
        <p:spPr>
          <a:xfrm>
            <a:off x="819150" y="3503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Log of </a:t>
            </a:r>
            <a:r>
              <a:rPr lang="en" sz="2400"/>
              <a:t>Mean Annual Earnings After Ten Years vs Admission Rate 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230" name="Google Shape;23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1776" y="1149575"/>
            <a:ext cx="5440425" cy="362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/>
          <p:nvPr>
            <p:ph type="title"/>
          </p:nvPr>
        </p:nvSpPr>
        <p:spPr>
          <a:xfrm>
            <a:off x="819150" y="417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Log of Mean Annual Earnings after 10 Years vs. Avg SAT Score</a:t>
            </a:r>
            <a:endParaRPr sz="2400"/>
          </a:p>
        </p:txBody>
      </p:sp>
      <p:pic>
        <p:nvPicPr>
          <p:cNvPr id="236" name="Google Shape;2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700" y="1371600"/>
            <a:ext cx="5372100" cy="3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/>
          <p:nvPr>
            <p:ph type="title"/>
          </p:nvPr>
        </p:nvSpPr>
        <p:spPr>
          <a:xfrm>
            <a:off x="819150" y="426500"/>
            <a:ext cx="7505700" cy="16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Log of Mean Annual Earnings After 10 Years vs. Proportion of STEM Courses Taken</a:t>
            </a:r>
            <a:endParaRPr sz="2400"/>
          </a:p>
        </p:txBody>
      </p:sp>
      <p:pic>
        <p:nvPicPr>
          <p:cNvPr id="242" name="Google Shape;24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925" y="1352450"/>
            <a:ext cx="5343525" cy="356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Making college decisions </a:t>
            </a:r>
            <a:r>
              <a:rPr lang="en" sz="2400"/>
              <a:t>involves</a:t>
            </a:r>
            <a:r>
              <a:rPr lang="en" sz="2400"/>
              <a:t> many variables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One important variable is the monetary return after graduation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This has the potential to determine university choice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35" name="Google Shape;135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Overview</a:t>
            </a:r>
            <a:endParaRPr sz="3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2"/>
          <p:cNvSpPr txBox="1"/>
          <p:nvPr>
            <p:ph type="title"/>
          </p:nvPr>
        </p:nvSpPr>
        <p:spPr>
          <a:xfrm>
            <a:off x="789775" y="3947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Output</a:t>
            </a:r>
            <a:endParaRPr/>
          </a:p>
        </p:txBody>
      </p:sp>
      <p:sp>
        <p:nvSpPr>
          <p:cNvPr id="248" name="Google Shape;248;p32"/>
          <p:cNvSpPr txBox="1"/>
          <p:nvPr/>
        </p:nvSpPr>
        <p:spPr>
          <a:xfrm>
            <a:off x="1332000" y="1043825"/>
            <a:ext cx="5594400" cy="37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49" name="Google Shape;249;p32"/>
          <p:cNvGraphicFramePr/>
          <p:nvPr/>
        </p:nvGraphicFramePr>
        <p:xfrm>
          <a:off x="1791750" y="1043825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{742B22B2-818E-4EE0-AF57-03746D0235FA}</a:tableStyleId>
              </a:tblPr>
              <a:tblGrid>
                <a:gridCol w="1190625"/>
                <a:gridCol w="2140825"/>
                <a:gridCol w="926225"/>
                <a:gridCol w="762000"/>
              </a:tblGrid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Model: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OLS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Adj. R-squared: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0.589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Dependent Variable: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Mean 10yr Earnings Post Graduation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AIC: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26886.0233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Date: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2019-10-31 19:22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BIC: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26916.9134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No. Observations: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1272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Log-Likelihood: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-13437.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Df Model: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5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F-statistic: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365.6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Df Residuals: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1266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Prob (F-statistic):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1.16e-242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</a:tr>
              <a:tr h="2857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R-squared: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0.591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Scale: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8.8122e+07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 txBox="1"/>
          <p:nvPr>
            <p:ph type="title"/>
          </p:nvPr>
        </p:nvSpPr>
        <p:spPr>
          <a:xfrm>
            <a:off x="789775" y="3947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Output</a:t>
            </a:r>
            <a:endParaRPr/>
          </a:p>
        </p:txBody>
      </p:sp>
      <p:sp>
        <p:nvSpPr>
          <p:cNvPr id="255" name="Google Shape;255;p33"/>
          <p:cNvSpPr txBox="1"/>
          <p:nvPr/>
        </p:nvSpPr>
        <p:spPr>
          <a:xfrm>
            <a:off x="1362725" y="1598400"/>
            <a:ext cx="7049100" cy="30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56" name="Google Shape;256;p33"/>
          <p:cNvGraphicFramePr/>
          <p:nvPr/>
        </p:nvGraphicFramePr>
        <p:xfrm>
          <a:off x="1647025" y="1226950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FFFFF"/>
                </a:solidFill>
                <a:tableStyleId>{742B22B2-818E-4EE0-AF57-03746D0235FA}</a:tableStyleId>
              </a:tblPr>
              <a:tblGrid>
                <a:gridCol w="1619250"/>
                <a:gridCol w="800100"/>
                <a:gridCol w="695325"/>
                <a:gridCol w="571500"/>
                <a:gridCol w="504825"/>
                <a:gridCol w="800100"/>
                <a:gridCol w="800100"/>
              </a:tblGrid>
              <a:tr h="438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Coef.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Std.Err.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t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P&gt;|t|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[0.025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0.975]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const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-18980.7781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3373.1107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-5.6271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0.0000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-25598.2802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-12363.2761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</a:tr>
              <a:tr h="4381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Region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-646.2174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137.0806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-4.7141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0.0000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-915.1475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-377.2873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Institution Ownership Type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1928.5687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563.2144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3.4242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0.0006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823.6324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3033.5051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</a:tr>
              <a:tr h="4381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Admission Rate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-7334.5821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1474.7342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-4.9735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0.0000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-10227.7740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-4441.3901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</a:tr>
              <a:tr h="4381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Avg SAT Score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63.6216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2.4489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25.9798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0.0000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58.8173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68.4260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/>
                </a:tc>
              </a:tr>
              <a:tr h="4381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highlight>
                            <a:srgbClr val="FFFFFF"/>
                          </a:highlight>
                        </a:rPr>
                        <a:t>STEM Degree Total</a:t>
                      </a:r>
                      <a:endParaRPr b="1"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30461.2141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2379.6730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12.8006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0.0000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25792.6774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highlight>
                            <a:srgbClr val="FFFFFF"/>
                          </a:highlight>
                        </a:rPr>
                        <a:t>35129.7508</a:t>
                      </a:r>
                      <a:endParaRPr sz="900">
                        <a:highlight>
                          <a:srgbClr val="FFFFFF"/>
                        </a:highlight>
                      </a:endParaRPr>
                    </a:p>
                  </a:txBody>
                  <a:tcPr marT="76200" marB="76200" marR="76200" marL="76200">
                    <a:solidFill>
                      <a:srgbClr val="F5F5F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Output</a:t>
            </a:r>
            <a:endParaRPr/>
          </a:p>
        </p:txBody>
      </p:sp>
      <p:pic>
        <p:nvPicPr>
          <p:cNvPr id="262" name="Google Shape;26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8375" y="1665425"/>
            <a:ext cx="4667250" cy="311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type="title"/>
          </p:nvPr>
        </p:nvSpPr>
        <p:spPr>
          <a:xfrm>
            <a:off x="819150" y="853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Degrees with the Highest Potential Earnings After 6 and 10 years</a:t>
            </a:r>
            <a:endParaRPr/>
          </a:p>
        </p:txBody>
      </p:sp>
      <p:sp>
        <p:nvSpPr>
          <p:cNvPr id="268" name="Google Shape;268;p35"/>
          <p:cNvSpPr txBox="1"/>
          <p:nvPr>
            <p:ph idx="1" type="body"/>
          </p:nvPr>
        </p:nvSpPr>
        <p:spPr>
          <a:xfrm>
            <a:off x="757675" y="19702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Chart showing the respective STEM degrees and their mean earnings after 6 and 10 years respectively</a:t>
            </a:r>
            <a:endParaRPr sz="1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000" y="358600"/>
            <a:ext cx="6354751" cy="449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7"/>
          <p:cNvSpPr txBox="1"/>
          <p:nvPr>
            <p:ph type="title"/>
          </p:nvPr>
        </p:nvSpPr>
        <p:spPr>
          <a:xfrm>
            <a:off x="819150" y="8530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Geographical Visualizations</a:t>
            </a:r>
            <a:endParaRPr/>
          </a:p>
        </p:txBody>
      </p:sp>
      <p:sp>
        <p:nvSpPr>
          <p:cNvPr id="279" name="Google Shape;279;p3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Heat map of Top 50 universities with highest earnings 10 years after graduation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Bar graph of top 10 states with highest earnings 10 years after graduation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Map plot of top 10 states with highest earnings 10 years after graduation</a:t>
            </a:r>
            <a:endParaRPr sz="1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" y="0"/>
            <a:ext cx="913923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350" y="270800"/>
            <a:ext cx="5481926" cy="4598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050" y="259500"/>
            <a:ext cx="7129899" cy="462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1"/>
          <p:cNvSpPr txBox="1"/>
          <p:nvPr>
            <p:ph type="title"/>
          </p:nvPr>
        </p:nvSpPr>
        <p:spPr>
          <a:xfrm>
            <a:off x="819150" y="386025"/>
            <a:ext cx="7505700" cy="14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Concluding Remarks</a:t>
            </a:r>
            <a:endParaRPr/>
          </a:p>
        </p:txBody>
      </p:sp>
      <p:sp>
        <p:nvSpPr>
          <p:cNvPr id="302" name="Google Shape;302;p41"/>
          <p:cNvSpPr txBox="1"/>
          <p:nvPr>
            <p:ph idx="1" type="body"/>
          </p:nvPr>
        </p:nvSpPr>
        <p:spPr>
          <a:xfrm>
            <a:off x="819150" y="1147625"/>
            <a:ext cx="7505700" cy="32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Making college decisions vis-a-vis earnings is a complex process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While some factors influence choice, as more data becomes available, predictive models will get more accurate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❖"/>
            </a:pPr>
            <a:r>
              <a:rPr lang="en" sz="2400"/>
              <a:t>Based on the regression, region, </a:t>
            </a:r>
            <a:r>
              <a:rPr lang="en" sz="2400"/>
              <a:t>admission</a:t>
            </a:r>
            <a:r>
              <a:rPr lang="en" sz="2400"/>
              <a:t> rate, institution type, SAT score, and % of STEM courses </a:t>
            </a:r>
            <a:r>
              <a:rPr lang="en" sz="2400"/>
              <a:t>explain</a:t>
            </a:r>
            <a:r>
              <a:rPr lang="en" sz="2400"/>
              <a:t> a 0.6% variation in salary after 6 to 10 years</a:t>
            </a:r>
            <a:endParaRPr sz="2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819150" y="15318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College Scorecard from the Department of Education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Follows students post graduation for each school and tracks a number of data points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Dataset</a:t>
            </a:r>
            <a:endParaRPr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idx="1" type="body"/>
          </p:nvPr>
        </p:nvSpPr>
        <p:spPr>
          <a:xfrm>
            <a:off x="819150" y="1531825"/>
            <a:ext cx="7651500" cy="29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School the students attended</a:t>
            </a:r>
            <a:endParaRPr sz="2400"/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Demographics</a:t>
            </a:r>
            <a:endParaRPr sz="2400"/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Admission rate</a:t>
            </a:r>
            <a:endParaRPr sz="2400"/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School types</a:t>
            </a:r>
            <a:endParaRPr sz="2400"/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Mean and median earnings after graduation(6,8, &amp; 10 years)</a:t>
            </a:r>
            <a:endParaRPr sz="2400"/>
          </a:p>
          <a:p>
            <a:pPr indent="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Dataset- Data Points</a:t>
            </a:r>
            <a:endParaRPr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819150" y="540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Questions</a:t>
            </a:r>
            <a:endParaRPr sz="3600"/>
          </a:p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819150" y="13477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What type of institution has the highest earning potential?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What schools provide the highest earnings after graduation?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What are some of the factors that influence your earnings post graduation?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Are the schools with the highest monetary return concentrated in one area of the United States?</a:t>
            </a:r>
            <a:endParaRPr sz="2400"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Analysis</a:t>
            </a:r>
            <a:endParaRPr sz="3600"/>
          </a:p>
        </p:txBody>
      </p:sp>
      <p:sp>
        <p:nvSpPr>
          <p:cNvPr id="159" name="Google Shape;159;p18"/>
          <p:cNvSpPr txBox="1"/>
          <p:nvPr>
            <p:ph idx="1" type="body"/>
          </p:nvPr>
        </p:nvSpPr>
        <p:spPr>
          <a:xfrm>
            <a:off x="819150" y="1990725"/>
            <a:ext cx="7772400" cy="27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Institution type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Admission rate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Earnings after graduation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Influencing factors on earnings after graduation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 sz="2400"/>
              <a:t>Concentration of top earning potential college locations</a:t>
            </a:r>
            <a:endParaRPr sz="2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>
            <p:ph type="title"/>
          </p:nvPr>
        </p:nvSpPr>
        <p:spPr>
          <a:xfrm>
            <a:off x="819150" y="4265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Earnings by Control of Institution</a:t>
            </a:r>
            <a:endParaRPr sz="3600"/>
          </a:p>
        </p:txBody>
      </p:sp>
      <p:pic>
        <p:nvPicPr>
          <p:cNvPr id="165" name="Google Shape;16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100" y="1154100"/>
            <a:ext cx="3175850" cy="283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2225" y="1066775"/>
            <a:ext cx="3848101" cy="1976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8500" y="3043200"/>
            <a:ext cx="2504250" cy="1890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 txBox="1"/>
          <p:nvPr>
            <p:ph type="title"/>
          </p:nvPr>
        </p:nvSpPr>
        <p:spPr>
          <a:xfrm>
            <a:off x="819150" y="222875"/>
            <a:ext cx="79617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Means Earnings Trend by Years Post Graduation (years 6 to 10)</a:t>
            </a:r>
            <a:endParaRPr/>
          </a:p>
        </p:txBody>
      </p:sp>
      <p:pic>
        <p:nvPicPr>
          <p:cNvPr id="173" name="Google Shape;1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650" y="1352375"/>
            <a:ext cx="4605350" cy="29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7775" y="2144276"/>
            <a:ext cx="4040176" cy="85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/>
          <p:nvPr>
            <p:ph type="title"/>
          </p:nvPr>
        </p:nvSpPr>
        <p:spPr>
          <a:xfrm>
            <a:off x="358600" y="386300"/>
            <a:ext cx="84018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Earnings Percent Change(4 year change from years 6 to 10 Post Graduation) </a:t>
            </a:r>
            <a:endParaRPr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850" y="1610775"/>
            <a:ext cx="3894150" cy="259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5625" y="2192325"/>
            <a:ext cx="4341825" cy="75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